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\Schule\Sowi\Internationale%20Handelsbeziehungen\Statistik%20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aseline="0"/>
              <a:t>Handels- und Dienstleistungsvolumen </a:t>
            </a:r>
          </a:p>
          <a:p>
            <a:pPr>
              <a:defRPr/>
            </a:pPr>
            <a:r>
              <a:rPr lang="de-DE" sz="1400" baseline="0"/>
              <a:t>(in Mrd. USD)</a:t>
            </a:r>
          </a:p>
          <a:p>
            <a:pPr>
              <a:defRPr/>
            </a:pPr>
            <a:endParaRPr lang="de-DE" sz="1400" baseline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Güterverkehr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Tabelle1!$A$2:$A$65</c:f>
              <c:numCache>
                <c:formatCode>General</c:formatCode>
                <c:ptCount val="64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</c:numCache>
            </c:numRef>
          </c:cat>
          <c:val>
            <c:numRef>
              <c:f>Tabelle1!$B$2:$B$65</c:f>
              <c:numCache>
                <c:formatCode>General</c:formatCode>
                <c:ptCount val="64"/>
                <c:pt idx="0">
                  <c:v>58</c:v>
                </c:pt>
                <c:pt idx="1">
                  <c:v>60</c:v>
                </c:pt>
                <c:pt idx="2">
                  <c:v>62</c:v>
                </c:pt>
                <c:pt idx="3">
                  <c:v>84</c:v>
                </c:pt>
                <c:pt idx="4">
                  <c:v>82</c:v>
                </c:pt>
                <c:pt idx="5">
                  <c:v>84</c:v>
                </c:pt>
                <c:pt idx="6">
                  <c:v>87</c:v>
                </c:pt>
                <c:pt idx="7">
                  <c:v>95</c:v>
                </c:pt>
                <c:pt idx="8">
                  <c:v>105</c:v>
                </c:pt>
                <c:pt idx="9">
                  <c:v>114</c:v>
                </c:pt>
                <c:pt idx="10">
                  <c:v>110</c:v>
                </c:pt>
                <c:pt idx="11">
                  <c:v>118</c:v>
                </c:pt>
                <c:pt idx="12">
                  <c:v>130</c:v>
                </c:pt>
                <c:pt idx="13">
                  <c:v>136</c:v>
                </c:pt>
                <c:pt idx="14">
                  <c:v>143</c:v>
                </c:pt>
                <c:pt idx="15">
                  <c:v>157</c:v>
                </c:pt>
                <c:pt idx="16">
                  <c:v>176</c:v>
                </c:pt>
                <c:pt idx="17">
                  <c:v>190</c:v>
                </c:pt>
                <c:pt idx="18">
                  <c:v>208</c:v>
                </c:pt>
                <c:pt idx="19">
                  <c:v>218</c:v>
                </c:pt>
                <c:pt idx="20">
                  <c:v>242</c:v>
                </c:pt>
                <c:pt idx="21">
                  <c:v>277</c:v>
                </c:pt>
                <c:pt idx="22">
                  <c:v>317</c:v>
                </c:pt>
                <c:pt idx="23">
                  <c:v>354</c:v>
                </c:pt>
                <c:pt idx="24">
                  <c:v>419</c:v>
                </c:pt>
                <c:pt idx="25">
                  <c:v>580</c:v>
                </c:pt>
                <c:pt idx="26">
                  <c:v>840</c:v>
                </c:pt>
                <c:pt idx="27">
                  <c:v>877</c:v>
                </c:pt>
                <c:pt idx="28">
                  <c:v>992</c:v>
                </c:pt>
                <c:pt idx="29" formatCode="#,##0">
                  <c:v>1128</c:v>
                </c:pt>
                <c:pt idx="30" formatCode="#,##0">
                  <c:v>1307</c:v>
                </c:pt>
                <c:pt idx="31" formatCode="#,##0">
                  <c:v>1659</c:v>
                </c:pt>
                <c:pt idx="32" formatCode="#,##0">
                  <c:v>2034</c:v>
                </c:pt>
                <c:pt idx="33" formatCode="#,##0">
                  <c:v>2010</c:v>
                </c:pt>
                <c:pt idx="34" formatCode="#,##0">
                  <c:v>1883</c:v>
                </c:pt>
                <c:pt idx="35" formatCode="#,##0">
                  <c:v>1846</c:v>
                </c:pt>
                <c:pt idx="36" formatCode="#,##0">
                  <c:v>1956</c:v>
                </c:pt>
                <c:pt idx="37" formatCode="#,##0">
                  <c:v>1954</c:v>
                </c:pt>
                <c:pt idx="38" formatCode="#,##0">
                  <c:v>2138</c:v>
                </c:pt>
                <c:pt idx="39" formatCode="#,##0">
                  <c:v>2516</c:v>
                </c:pt>
                <c:pt idx="40" formatCode="#,##0">
                  <c:v>2869</c:v>
                </c:pt>
                <c:pt idx="41" formatCode="#,##0">
                  <c:v>3098</c:v>
                </c:pt>
                <c:pt idx="42" formatCode="#,##0">
                  <c:v>3449</c:v>
                </c:pt>
                <c:pt idx="43" formatCode="#,##0">
                  <c:v>3515</c:v>
                </c:pt>
                <c:pt idx="44" formatCode="#,##0">
                  <c:v>3765</c:v>
                </c:pt>
                <c:pt idx="45" formatCode="#,##0">
                  <c:v>3782</c:v>
                </c:pt>
                <c:pt idx="46" formatCode="#,##0">
                  <c:v>4326</c:v>
                </c:pt>
                <c:pt idx="47" formatCode="#,##0">
                  <c:v>5164</c:v>
                </c:pt>
                <c:pt idx="48" formatCode="#,##0">
                  <c:v>5403</c:v>
                </c:pt>
                <c:pt idx="49" formatCode="#,##0">
                  <c:v>5591</c:v>
                </c:pt>
                <c:pt idx="50" formatCode="#,##0">
                  <c:v>5501</c:v>
                </c:pt>
                <c:pt idx="51" formatCode="#,##0">
                  <c:v>5712</c:v>
                </c:pt>
                <c:pt idx="52" formatCode="#,##0">
                  <c:v>6456</c:v>
                </c:pt>
                <c:pt idx="53" formatCode="#,##0">
                  <c:v>6191</c:v>
                </c:pt>
                <c:pt idx="54" formatCode="#,##0">
                  <c:v>6492</c:v>
                </c:pt>
                <c:pt idx="55" formatCode="#,##0">
                  <c:v>7586</c:v>
                </c:pt>
                <c:pt idx="56" formatCode="#,##0">
                  <c:v>9218</c:v>
                </c:pt>
                <c:pt idx="57" formatCode="#,##0">
                  <c:v>10495</c:v>
                </c:pt>
                <c:pt idx="58" formatCode="#,##0">
                  <c:v>12120</c:v>
                </c:pt>
                <c:pt idx="59" formatCode="#,##0">
                  <c:v>14012</c:v>
                </c:pt>
                <c:pt idx="60" formatCode="#,##0">
                  <c:v>16132</c:v>
                </c:pt>
                <c:pt idx="61" formatCode="#,##0">
                  <c:v>12531</c:v>
                </c:pt>
                <c:pt idx="62" formatCode="#,##0">
                  <c:v>15254</c:v>
                </c:pt>
                <c:pt idx="63" formatCode="#,##0">
                  <c:v>18217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Dienstleistungsverkehr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name>Dienstleistungsverkehr</c:name>
            <c:spPr>
              <a:ln w="31750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val>
            <c:numRef>
              <c:f>Tabelle1!$C$2:$C$65</c:f>
              <c:numCache>
                <c:formatCode>General</c:formatCode>
                <c:ptCount val="64"/>
                <c:pt idx="37">
                  <c:v>381</c:v>
                </c:pt>
                <c:pt idx="42">
                  <c:v>793</c:v>
                </c:pt>
                <c:pt idx="47">
                  <c:v>1170</c:v>
                </c:pt>
                <c:pt idx="48">
                  <c:v>1260</c:v>
                </c:pt>
                <c:pt idx="52">
                  <c:v>1528</c:v>
                </c:pt>
                <c:pt idx="55">
                  <c:v>1763</c:v>
                </c:pt>
                <c:pt idx="56">
                  <c:v>2125</c:v>
                </c:pt>
                <c:pt idx="57">
                  <c:v>2415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180800"/>
        <c:axId val="144169344"/>
      </c:lineChart>
      <c:catAx>
        <c:axId val="14418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16934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1441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18080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delete val="1"/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tx2"/>
                </a:solidFill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224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94740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3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15383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66977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66977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6841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0450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499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05499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405499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411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42410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41058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7736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7773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77611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917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1526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309830"/>
            <a:ext cx="32004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930400" y="5886092"/>
            <a:ext cx="320040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23"/>
          </p:nvPr>
        </p:nvSpPr>
        <p:spPr>
          <a:xfrm>
            <a:off x="1930400" y="452718"/>
            <a:ext cx="3200400" cy="4572000"/>
          </a:xfrm>
          <a:prstGeom prst="roundRect">
            <a:avLst>
              <a:gd name="adj" fmla="val 4090"/>
            </a:avLst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24"/>
          </p:nvPr>
        </p:nvSpPr>
        <p:spPr>
          <a:xfrm>
            <a:off x="7061200" y="466370"/>
            <a:ext cx="3200400" cy="4572000"/>
          </a:xfrm>
          <a:prstGeom prst="roundRect">
            <a:avLst>
              <a:gd name="adj" fmla="val 4090"/>
            </a:avLst>
          </a:prstGeom>
          <a:effectLst>
            <a:outerShdw blurRad="76200" dist="508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5"/>
          </p:nvPr>
        </p:nvSpPr>
        <p:spPr>
          <a:xfrm>
            <a:off x="7062464" y="5309830"/>
            <a:ext cx="319913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6"/>
          </p:nvPr>
        </p:nvSpPr>
        <p:spPr>
          <a:xfrm>
            <a:off x="7062464" y="5886092"/>
            <a:ext cx="319913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546975"/>
            <a:ext cx="0" cy="607891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08172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6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800"/>
              </a:spcAft>
              <a:defRPr sz="2800"/>
            </a:lvl1pPr>
            <a:lvl2pPr>
              <a:spcBef>
                <a:spcPts val="1200"/>
              </a:spcBef>
              <a:spcAft>
                <a:spcPts val="1800"/>
              </a:spcAft>
              <a:defRPr sz="2400"/>
            </a:lvl2pPr>
            <a:lvl3pPr>
              <a:spcBef>
                <a:spcPts val="1200"/>
              </a:spcBef>
              <a:spcAft>
                <a:spcPts val="1800"/>
              </a:spcAft>
              <a:defRPr sz="2000"/>
            </a:lvl3pPr>
            <a:lvl4pPr>
              <a:spcBef>
                <a:spcPts val="1200"/>
              </a:spcBef>
              <a:spcAft>
                <a:spcPts val="1800"/>
              </a:spcAft>
              <a:defRPr sz="1800"/>
            </a:lvl4pPr>
            <a:lvl5pPr>
              <a:spcBef>
                <a:spcPts val="1200"/>
              </a:spcBef>
              <a:spcAft>
                <a:spcPts val="1800"/>
              </a:spcAft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4090"/>
            </a:avLst>
          </a:prstGeom>
          <a:effectLst>
            <a:outerShdw blurRad="76200" dist="50800" dir="27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052" y="452718"/>
            <a:ext cx="1075589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052" y="2052918"/>
            <a:ext cx="1075589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73" r:id="rId16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2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052" y="452718"/>
            <a:ext cx="1075589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052" y="2052918"/>
            <a:ext cx="1075589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5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Theoretische Grundlagen des </a:t>
            </a:r>
            <a:r>
              <a:rPr lang="de-DE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internationalen</a:t>
            </a:r>
            <a:r>
              <a:rPr lang="de-DE" sz="6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Handels</a:t>
            </a:r>
            <a:endParaRPr lang="de-DE" sz="6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97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8053" y="2052918"/>
            <a:ext cx="7670168" cy="4195481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komparative Vorteile in verschiedenen Phasen im „Leben“ eines Produkts:</a:t>
            </a:r>
          </a:p>
          <a:p>
            <a:pPr lvl="0"/>
            <a:r>
              <a:rPr lang="de-DE" dirty="0" smtClean="0"/>
              <a:t>Innovationsphase</a:t>
            </a:r>
            <a:endParaRPr lang="de-DE" dirty="0"/>
          </a:p>
          <a:p>
            <a:pPr lvl="0"/>
            <a:r>
              <a:rPr lang="de-DE" dirty="0"/>
              <a:t>Ausreifungsphase</a:t>
            </a:r>
          </a:p>
          <a:p>
            <a:pPr lvl="0"/>
            <a:r>
              <a:rPr lang="de-DE" dirty="0"/>
              <a:t>Sättigungsphase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Produktlebenszyklus-Theorie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9227127" y="1828800"/>
            <a:ext cx="2246822" cy="3984319"/>
            <a:chOff x="9227127" y="1828800"/>
            <a:chExt cx="2246822" cy="398431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7127" y="1828800"/>
              <a:ext cx="2246822" cy="3360420"/>
            </a:xfrm>
            <a:prstGeom prst="rect">
              <a:avLst/>
            </a:prstGeo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9227127" y="5259121"/>
              <a:ext cx="22468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Raymond Vernon</a:t>
              </a:r>
            </a:p>
            <a:p>
              <a:r>
                <a:rPr lang="de-DE" sz="1200" dirty="0" smtClean="0"/>
                <a:t>*1913, </a:t>
              </a:r>
              <a:r>
                <a:rPr lang="de-DE" sz="1200" dirty="0" smtClean="0">
                  <a:latin typeface="Century Gothic" panose="020B0502020202020204" pitchFamily="34" charset="0"/>
                </a:rPr>
                <a:t>†1999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442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nicht </a:t>
            </a:r>
            <a:r>
              <a:rPr lang="de-DE" dirty="0"/>
              <a:t>erfüllbare Modellvoraussetzungen</a:t>
            </a:r>
          </a:p>
          <a:p>
            <a:r>
              <a:rPr lang="de-DE" dirty="0" smtClean="0"/>
              <a:t>mehr </a:t>
            </a:r>
            <a:r>
              <a:rPr lang="de-DE" dirty="0"/>
              <a:t>Länder, Güter und </a:t>
            </a:r>
            <a:r>
              <a:rPr lang="de-DE" dirty="0" smtClean="0"/>
              <a:t>Produktionsfaktoren </a:t>
            </a:r>
            <a:br>
              <a:rPr lang="de-DE" dirty="0" smtClean="0"/>
            </a:br>
            <a:r>
              <a:rPr lang="de-DE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smtClean="0"/>
              <a:t>komplizierter</a:t>
            </a:r>
            <a:endParaRPr lang="de-DE" dirty="0"/>
          </a:p>
          <a:p>
            <a:r>
              <a:rPr lang="de-DE" dirty="0"/>
              <a:t>Branchenwechsel nicht immer so einfach möglich</a:t>
            </a:r>
          </a:p>
          <a:p>
            <a:r>
              <a:rPr lang="de-DE" dirty="0" smtClean="0"/>
              <a:t>fehlende Infrastruktur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50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10186" y="2811960"/>
            <a:ext cx="4971629" cy="1234081"/>
          </a:xfrm>
        </p:spPr>
        <p:txBody>
          <a:bodyPr/>
          <a:lstStyle/>
          <a:p>
            <a:r>
              <a:rPr lang="de-DE" dirty="0" smtClean="0"/>
              <a:t>Freihandel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181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2800" dirty="0" smtClean="0"/>
              <a:t>Fakten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2800" dirty="0" smtClean="0"/>
              <a:t>Klassische </a:t>
            </a:r>
            <a:r>
              <a:rPr lang="de-DE" dirty="0" smtClean="0"/>
              <a:t>Außenh</a:t>
            </a:r>
            <a:r>
              <a:rPr lang="de-DE" sz="2800" dirty="0" smtClean="0"/>
              <a:t>andelstheorien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2800" dirty="0" smtClean="0"/>
              <a:t>Neuere Außenhandelstheorien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dirty="0" smtClean="0"/>
              <a:t>Freihandel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2800" dirty="0" smtClean="0"/>
              <a:t>Protektionismus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600" dirty="0" smtClean="0"/>
              <a:t>Inhalt</a:t>
            </a:r>
            <a:endParaRPr lang="de-DE" spc="600" dirty="0"/>
          </a:p>
        </p:txBody>
      </p:sp>
    </p:spTree>
    <p:extLst>
      <p:ext uri="{BB962C8B-B14F-4D97-AF65-F5344CB8AC3E}">
        <p14:creationId xmlns:p14="http://schemas.microsoft.com/office/powerpoint/2010/main" val="13754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8052" y="2052918"/>
            <a:ext cx="6439493" cy="4195481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Weltweite Verflechtung der Handelsbeziehungen </a:t>
            </a:r>
            <a:endParaRPr lang="de-DE" dirty="0" smtClean="0"/>
          </a:p>
          <a:p>
            <a:pPr lvl="0"/>
            <a:r>
              <a:rPr lang="de-DE" dirty="0" smtClean="0"/>
              <a:t>wachsender Waren- und Dienstleistungshandel</a:t>
            </a:r>
          </a:p>
          <a:p>
            <a:pPr lvl="0"/>
            <a:r>
              <a:rPr lang="de-DE" dirty="0" smtClean="0"/>
              <a:t>Aufschwung </a:t>
            </a:r>
            <a:r>
              <a:rPr lang="de-DE" dirty="0"/>
              <a:t>von Schwellenländern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Fakten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43324"/>
              </p:ext>
            </p:extLst>
          </p:nvPr>
        </p:nvGraphicFramePr>
        <p:xfrm>
          <a:off x="6463862" y="2052918"/>
          <a:ext cx="5377949" cy="34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1257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4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8052" y="1692700"/>
            <a:ext cx="10755896" cy="41954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dirty="0" smtClean="0"/>
              <a:t>unzureichende Menge oder Qualität von Produktionsfaktoren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8052" y="2052918"/>
            <a:ext cx="10755897" cy="1400530"/>
          </a:xfrm>
        </p:spPr>
        <p:txBody>
          <a:bodyPr/>
          <a:lstStyle/>
          <a:p>
            <a:pPr algn="ctr"/>
            <a:r>
              <a:rPr lang="de-DE" dirty="0" smtClean="0"/>
              <a:t>Nicht-Verfügbarkeiten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001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 hidden="1"/>
          <p:cNvSpPr>
            <a:spLocks noGrp="1"/>
          </p:cNvSpPr>
          <p:nvPr>
            <p:ph idx="1"/>
          </p:nvPr>
        </p:nvSpPr>
        <p:spPr>
          <a:xfrm>
            <a:off x="718053" y="2052918"/>
            <a:ext cx="7670168" cy="4195481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Spezialisierung auf Güter mit absoluten Kostenvorteilen in der Herstellung</a:t>
            </a:r>
          </a:p>
          <a:p>
            <a:pPr lvl="1"/>
            <a:r>
              <a:rPr lang="de-DE" dirty="0" smtClean="0"/>
              <a:t>Transfer von Produktionsfaktoren</a:t>
            </a:r>
            <a:endParaRPr lang="de-DE" dirty="0"/>
          </a:p>
        </p:txBody>
      </p:sp>
      <p:sp>
        <p:nvSpPr>
          <p:cNvPr id="3" name="Titel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Absolute Kostenunterschiede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9227127" y="1853248"/>
            <a:ext cx="2246822" cy="3959871"/>
            <a:chOff x="9227127" y="1853248"/>
            <a:chExt cx="2246822" cy="395987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127" y="1853248"/>
              <a:ext cx="2246822" cy="3353258"/>
            </a:xfrm>
            <a:prstGeom prst="rect">
              <a:avLst/>
            </a:prstGeo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9227127" y="5259121"/>
              <a:ext cx="22468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Adam Smith</a:t>
              </a:r>
            </a:p>
            <a:p>
              <a:r>
                <a:rPr lang="de-DE" sz="1200" dirty="0" smtClean="0"/>
                <a:t>*1723, </a:t>
              </a:r>
              <a:r>
                <a:rPr lang="de-DE" sz="1200" dirty="0" smtClean="0">
                  <a:latin typeface="Century Gothic" panose="020B0502020202020204" pitchFamily="34" charset="0"/>
                </a:rPr>
                <a:t>†1790</a:t>
              </a:r>
              <a:endParaRPr lang="de-DE" sz="1200" dirty="0"/>
            </a:p>
          </p:txBody>
        </p:sp>
      </p:grpSp>
      <p:sp>
        <p:nvSpPr>
          <p:cNvPr id="10" name="Inhaltsplatzhalter 1"/>
          <p:cNvSpPr txBox="1">
            <a:spLocks/>
          </p:cNvSpPr>
          <p:nvPr/>
        </p:nvSpPr>
        <p:spPr>
          <a:xfrm>
            <a:off x="718053" y="1692700"/>
            <a:ext cx="7867148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endParaRPr lang="de-DE" dirty="0" smtClean="0"/>
          </a:p>
          <a:p>
            <a:pPr lvl="0"/>
            <a:r>
              <a:rPr lang="de-DE" dirty="0" smtClean="0"/>
              <a:t>Spezialisierung </a:t>
            </a:r>
            <a:r>
              <a:rPr lang="de-DE" dirty="0"/>
              <a:t>auf Güter mit absoluten Kostenvorteilen in der Herstellung</a:t>
            </a:r>
          </a:p>
          <a:p>
            <a:pPr lvl="1"/>
            <a:r>
              <a:rPr lang="de-DE" dirty="0"/>
              <a:t>Transfer von Produktionsfaktoren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718053" y="2052918"/>
            <a:ext cx="786714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/>
              <a:t>Absolute Kostenunterschiede</a:t>
            </a:r>
          </a:p>
        </p:txBody>
      </p:sp>
    </p:spTree>
    <p:extLst>
      <p:ext uri="{BB962C8B-B14F-4D97-AF65-F5344CB8AC3E}">
        <p14:creationId xmlns:p14="http://schemas.microsoft.com/office/powerpoint/2010/main" val="650481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 hidden="1"/>
          <p:cNvSpPr>
            <a:spLocks noGrp="1"/>
          </p:cNvSpPr>
          <p:nvPr>
            <p:ph idx="1"/>
          </p:nvPr>
        </p:nvSpPr>
        <p:spPr>
          <a:xfrm>
            <a:off x="718053" y="2052918"/>
            <a:ext cx="7670168" cy="4195481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Unterschiedliche Produktivitätsrelationen bzw. Opportunitätskosten</a:t>
            </a:r>
            <a:endParaRPr lang="de-DE" dirty="0"/>
          </a:p>
        </p:txBody>
      </p:sp>
      <p:sp>
        <p:nvSpPr>
          <p:cNvPr id="3" name="Titel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Komparative Kostenvorteile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9227127" y="1840675"/>
            <a:ext cx="2246822" cy="3972444"/>
            <a:chOff x="9227127" y="1840675"/>
            <a:chExt cx="2246822" cy="397244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5" t="1388" r="32272" b="695"/>
            <a:stretch/>
          </p:blipFill>
          <p:spPr>
            <a:xfrm>
              <a:off x="9227127" y="1840675"/>
              <a:ext cx="2246822" cy="3348842"/>
            </a:xfrm>
            <a:prstGeom prst="rect">
              <a:avLst/>
            </a:prstGeo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9227127" y="5259121"/>
              <a:ext cx="22468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David Ricardo</a:t>
              </a:r>
            </a:p>
            <a:p>
              <a:r>
                <a:rPr lang="de-DE" sz="1200" dirty="0" smtClean="0"/>
                <a:t>*1772, </a:t>
              </a:r>
              <a:r>
                <a:rPr lang="de-DE" sz="1200" dirty="0" smtClean="0">
                  <a:latin typeface="Century Gothic" panose="020B0502020202020204" pitchFamily="34" charset="0"/>
                </a:rPr>
                <a:t>†1823</a:t>
              </a:r>
              <a:endParaRPr lang="de-DE" sz="1200" dirty="0"/>
            </a:p>
          </p:txBody>
        </p:sp>
      </p:grpSp>
      <p:sp>
        <p:nvSpPr>
          <p:cNvPr id="10" name="Inhaltsplatzhalter 1"/>
          <p:cNvSpPr txBox="1">
            <a:spLocks/>
          </p:cNvSpPr>
          <p:nvPr/>
        </p:nvSpPr>
        <p:spPr>
          <a:xfrm>
            <a:off x="718053" y="1692700"/>
            <a:ext cx="7867148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de-DE" dirty="0"/>
              <a:t>Unterschiedliche Produktivitätsrelationen bzw. Opportunitätskosten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718053" y="2052918"/>
            <a:ext cx="786714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/>
              <a:t>Komparative Kostenvorteile</a:t>
            </a:r>
          </a:p>
        </p:txBody>
      </p:sp>
    </p:spTree>
    <p:extLst>
      <p:ext uri="{BB962C8B-B14F-4D97-AF65-F5344CB8AC3E}">
        <p14:creationId xmlns:p14="http://schemas.microsoft.com/office/powerpoint/2010/main" val="3099292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pportunitätskosten"/>
          <p:cNvGrpSpPr/>
          <p:nvPr/>
        </p:nvGrpSpPr>
        <p:grpSpPr>
          <a:xfrm>
            <a:off x="7978775" y="1289050"/>
            <a:ext cx="2347913" cy="2055813"/>
            <a:chOff x="7937500" y="1458913"/>
            <a:chExt cx="2347913" cy="2055813"/>
          </a:xfrm>
        </p:grpSpPr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937500" y="1458913"/>
              <a:ext cx="234791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Opportunitätskosten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7937500" y="1981200"/>
              <a:ext cx="216535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 Stahl =  1,5 Autos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7937500" y="2257425"/>
              <a:ext cx="213995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 Auto = 0,67 Stahl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7937500" y="2898775"/>
              <a:ext cx="222885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 Stahl =  0,67Autos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7937500" y="3170238"/>
              <a:ext cx="2125663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 Auto = 1,5 Stahl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Einzelzeiten"/>
          <p:cNvGrpSpPr/>
          <p:nvPr/>
        </p:nvGrpSpPr>
        <p:grpSpPr>
          <a:xfrm>
            <a:off x="6018213" y="1289050"/>
            <a:ext cx="1817687" cy="1898650"/>
            <a:chOff x="5976938" y="1458913"/>
            <a:chExt cx="1817687" cy="1898650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976938" y="1458913"/>
              <a:ext cx="90011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 Stahl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6956425" y="1458913"/>
              <a:ext cx="83820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 Auto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5976938" y="2120900"/>
              <a:ext cx="50641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25h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6956425" y="2120900"/>
              <a:ext cx="82073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16,67h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5976938" y="3035300"/>
              <a:ext cx="69373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8,34h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6956425" y="3035300"/>
              <a:ext cx="69373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12,5h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2" name="Mehrproduktion"/>
          <p:cNvGrpSpPr/>
          <p:nvPr/>
        </p:nvGrpSpPr>
        <p:grpSpPr>
          <a:xfrm>
            <a:off x="1878013" y="3490912"/>
            <a:ext cx="3892550" cy="596901"/>
            <a:chOff x="1836738" y="3660775"/>
            <a:chExt cx="3892550" cy="596901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1836738" y="3660775"/>
              <a:ext cx="193833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Mehrproduktion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1836738" y="3935413"/>
              <a:ext cx="82391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Polens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4017963" y="3795713"/>
              <a:ext cx="6715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200%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4997450" y="3795713"/>
              <a:ext cx="731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0,33%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7" name="Start"/>
          <p:cNvGrpSpPr/>
          <p:nvPr/>
        </p:nvGrpSpPr>
        <p:grpSpPr>
          <a:xfrm>
            <a:off x="1790700" y="1220787"/>
            <a:ext cx="8610600" cy="2847975"/>
            <a:chOff x="1749425" y="1390650"/>
            <a:chExt cx="8610600" cy="2847975"/>
          </a:xfrm>
        </p:grpSpPr>
        <p:grpSp>
          <p:nvGrpSpPr>
            <p:cNvPr id="58" name="Tabelle"/>
            <p:cNvGrpSpPr/>
            <p:nvPr/>
          </p:nvGrpSpPr>
          <p:grpSpPr>
            <a:xfrm>
              <a:off x="1749425" y="1390650"/>
              <a:ext cx="8610600" cy="2847975"/>
              <a:chOff x="1749425" y="1390650"/>
              <a:chExt cx="8610600" cy="2847975"/>
            </a:xfrm>
          </p:grpSpPr>
          <p:sp>
            <p:nvSpPr>
              <p:cNvPr id="27" name="Line 4"/>
              <p:cNvSpPr>
                <a:spLocks noChangeShapeType="1"/>
              </p:cNvSpPr>
              <p:nvPr/>
            </p:nvSpPr>
            <p:spPr bwMode="auto">
              <a:xfrm>
                <a:off x="3930650" y="1390650"/>
                <a:ext cx="0" cy="2847975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Line 5"/>
              <p:cNvSpPr>
                <a:spLocks noChangeShapeType="1"/>
              </p:cNvSpPr>
              <p:nvPr/>
            </p:nvSpPr>
            <p:spPr bwMode="auto">
              <a:xfrm>
                <a:off x="4911725" y="1390650"/>
                <a:ext cx="0" cy="2847975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5891213" y="1390650"/>
                <a:ext cx="0" cy="2847975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6870700" y="1390650"/>
                <a:ext cx="0" cy="224155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7850188" y="1390650"/>
                <a:ext cx="0" cy="224155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749425" y="1798638"/>
                <a:ext cx="8610600" cy="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1749425" y="2713038"/>
                <a:ext cx="8610600" cy="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1749425" y="3629025"/>
                <a:ext cx="8610600" cy="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66" name="Anfangstext"/>
            <p:cNvGrpSpPr/>
            <p:nvPr/>
          </p:nvGrpSpPr>
          <p:grpSpPr>
            <a:xfrm>
              <a:off x="1836738" y="1463675"/>
              <a:ext cx="3892550" cy="1897063"/>
              <a:chOff x="1836738" y="1463675"/>
              <a:chExt cx="3892550" cy="1897063"/>
            </a:xfrm>
          </p:grpSpPr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4017963" y="1463675"/>
                <a:ext cx="642938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Stahl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4997450" y="1463675"/>
                <a:ext cx="731838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Autos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836738" y="2127250"/>
                <a:ext cx="14986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Deutschland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4017963" y="2127250"/>
                <a:ext cx="2413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4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4997450" y="2127250"/>
                <a:ext cx="2413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6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836738" y="3043238"/>
                <a:ext cx="7239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Polen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4017963" y="3043238"/>
                <a:ext cx="3683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12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4997450" y="3043238"/>
                <a:ext cx="2413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8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4374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azit"/>
          <p:cNvSpPr txBox="1"/>
          <p:nvPr/>
        </p:nvSpPr>
        <p:spPr>
          <a:xfrm>
            <a:off x="1790700" y="4476749"/>
            <a:ext cx="887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Vorteil für beide Länder: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Deutschland produziert nur Autos und Polen nur Stahl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Symbol" panose="05050102010706020507" pitchFamily="18" charset="2"/>
              <a:buChar char="®"/>
            </a:pPr>
            <a:r>
              <a:rPr lang="de-DE" dirty="0" smtClean="0"/>
              <a:t>Steigerung der </a:t>
            </a:r>
            <a:r>
              <a:rPr lang="de-DE" dirty="0"/>
              <a:t>G</a:t>
            </a:r>
            <a:r>
              <a:rPr lang="de-DE" dirty="0" smtClean="0"/>
              <a:t>esamtproduktion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Symbol" panose="05050102010706020507" pitchFamily="18" charset="2"/>
              <a:buChar char="®"/>
            </a:pP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/>
              <a:t>Handel untereinander mit der </a:t>
            </a:r>
            <a:r>
              <a:rPr lang="de-DE" dirty="0" smtClean="0"/>
              <a:t>Mehrproduktion</a:t>
            </a:r>
            <a:endParaRPr lang="de-DE" dirty="0"/>
          </a:p>
        </p:txBody>
      </p:sp>
      <p:grpSp>
        <p:nvGrpSpPr>
          <p:cNvPr id="79" name="Gitter"/>
          <p:cNvGrpSpPr/>
          <p:nvPr/>
        </p:nvGrpSpPr>
        <p:grpSpPr>
          <a:xfrm>
            <a:off x="3971925" y="1111869"/>
            <a:ext cx="3913187" cy="2647951"/>
            <a:chOff x="3659188" y="1281113"/>
            <a:chExt cx="3913187" cy="2647951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4637088" y="1689101"/>
              <a:ext cx="0" cy="2239963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5614988" y="1281113"/>
              <a:ext cx="0" cy="264795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6594475" y="1689101"/>
              <a:ext cx="0" cy="2239963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659188" y="2097088"/>
              <a:ext cx="3913187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3659188" y="2708276"/>
              <a:ext cx="3913187" cy="0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3659188" y="3317876"/>
              <a:ext cx="3913187" cy="0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0" name="Beschriftung"/>
          <p:cNvGrpSpPr/>
          <p:nvPr/>
        </p:nvGrpSpPr>
        <p:grpSpPr>
          <a:xfrm>
            <a:off x="4152900" y="1178544"/>
            <a:ext cx="3513553" cy="684987"/>
            <a:chOff x="3840163" y="1347788"/>
            <a:chExt cx="3513553" cy="684987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933825" y="1347788"/>
              <a:ext cx="14010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Deutschland</a:t>
              </a:r>
              <a:endPara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6283325" y="1347788"/>
              <a:ext cx="6187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Polen</a:t>
              </a:r>
              <a:endPara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3840163" y="1755776"/>
              <a:ext cx="626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Autos</a:t>
              </a: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4860925" y="1755776"/>
              <a:ext cx="5354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Stahl</a:t>
              </a: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5795963" y="1755776"/>
              <a:ext cx="626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Autos</a:t>
              </a: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6818313" y="1755776"/>
              <a:ext cx="5354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Stahl</a:t>
              </a: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09" name="Zeile 3"/>
          <p:cNvGrpSpPr/>
          <p:nvPr/>
        </p:nvGrpSpPr>
        <p:grpSpPr>
          <a:xfrm>
            <a:off x="1521237" y="3271827"/>
            <a:ext cx="5711412" cy="369332"/>
            <a:chOff x="1521237" y="3271827"/>
            <a:chExt cx="5711412" cy="369332"/>
          </a:xfrm>
        </p:grpSpPr>
        <p:grpSp>
          <p:nvGrpSpPr>
            <p:cNvPr id="83" name="Zeile 3"/>
            <p:cNvGrpSpPr/>
            <p:nvPr/>
          </p:nvGrpSpPr>
          <p:grpSpPr>
            <a:xfrm>
              <a:off x="4059237" y="3318494"/>
              <a:ext cx="3173412" cy="322263"/>
              <a:chOff x="3746500" y="3487738"/>
              <a:chExt cx="3173412" cy="322263"/>
            </a:xfrm>
          </p:grpSpPr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>
                <a:off x="3746500" y="3487738"/>
                <a:ext cx="238125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25"/>
              <p:cNvSpPr>
                <a:spLocks noChangeArrowheads="1"/>
              </p:cNvSpPr>
              <p:nvPr/>
            </p:nvSpPr>
            <p:spPr bwMode="auto">
              <a:xfrm>
                <a:off x="4724400" y="3487738"/>
                <a:ext cx="238125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5702300" y="3487738"/>
                <a:ext cx="238125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27"/>
              <p:cNvSpPr>
                <a:spLocks noChangeArrowheads="1"/>
              </p:cNvSpPr>
              <p:nvPr/>
            </p:nvSpPr>
            <p:spPr bwMode="auto">
              <a:xfrm>
                <a:off x="6680200" y="3487738"/>
                <a:ext cx="23971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9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6" name="Textfeld 105"/>
            <p:cNvSpPr txBox="1"/>
            <p:nvPr/>
          </p:nvSpPr>
          <p:spPr>
            <a:xfrm>
              <a:off x="1521237" y="3271827"/>
              <a:ext cx="2364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Austausch</a:t>
              </a:r>
              <a:endParaRPr lang="de-DE" dirty="0"/>
            </a:p>
          </p:txBody>
        </p:sp>
      </p:grpSp>
      <p:grpSp>
        <p:nvGrpSpPr>
          <p:cNvPr id="108" name="Zeile 2"/>
          <p:cNvGrpSpPr/>
          <p:nvPr/>
        </p:nvGrpSpPr>
        <p:grpSpPr>
          <a:xfrm>
            <a:off x="1521237" y="2680875"/>
            <a:ext cx="5855875" cy="369332"/>
            <a:chOff x="1521237" y="2680875"/>
            <a:chExt cx="5855875" cy="369332"/>
          </a:xfrm>
        </p:grpSpPr>
        <p:grpSp>
          <p:nvGrpSpPr>
            <p:cNvPr id="82" name="Zeile 2"/>
            <p:cNvGrpSpPr/>
            <p:nvPr/>
          </p:nvGrpSpPr>
          <p:grpSpPr>
            <a:xfrm>
              <a:off x="4059237" y="2705719"/>
              <a:ext cx="3317875" cy="344488"/>
              <a:chOff x="3746500" y="2874963"/>
              <a:chExt cx="3317875" cy="344488"/>
            </a:xfrm>
          </p:grpSpPr>
          <p:sp>
            <p:nvSpPr>
              <p:cNvPr id="71" name="Rectangle 20"/>
              <p:cNvSpPr>
                <a:spLocks noChangeArrowheads="1"/>
              </p:cNvSpPr>
              <p:nvPr/>
            </p:nvSpPr>
            <p:spPr bwMode="auto">
              <a:xfrm>
                <a:off x="3746500" y="2874963"/>
                <a:ext cx="247650" cy="34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6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4724400" y="2874963"/>
                <a:ext cx="249237" cy="34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5702300" y="2874963"/>
                <a:ext cx="249237" cy="34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23"/>
              <p:cNvSpPr>
                <a:spLocks noChangeArrowheads="1"/>
              </p:cNvSpPr>
              <p:nvPr/>
            </p:nvSpPr>
            <p:spPr bwMode="auto">
              <a:xfrm>
                <a:off x="6680200" y="2874963"/>
                <a:ext cx="384175" cy="34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12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5" name="Textfeld 104"/>
            <p:cNvSpPr txBox="1"/>
            <p:nvPr/>
          </p:nvSpPr>
          <p:spPr>
            <a:xfrm>
              <a:off x="1521237" y="2680875"/>
              <a:ext cx="2364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Spezialisierung</a:t>
              </a:r>
              <a:endParaRPr lang="de-DE" dirty="0"/>
            </a:p>
          </p:txBody>
        </p:sp>
      </p:grpSp>
      <p:grpSp>
        <p:nvGrpSpPr>
          <p:cNvPr id="107" name="Zeile 1"/>
          <p:cNvGrpSpPr/>
          <p:nvPr/>
        </p:nvGrpSpPr>
        <p:grpSpPr>
          <a:xfrm>
            <a:off x="1521237" y="2049050"/>
            <a:ext cx="5711412" cy="369332"/>
            <a:chOff x="1521237" y="2049050"/>
            <a:chExt cx="5711412" cy="369332"/>
          </a:xfrm>
        </p:grpSpPr>
        <p:grpSp>
          <p:nvGrpSpPr>
            <p:cNvPr id="81" name="Zeile 1"/>
            <p:cNvGrpSpPr/>
            <p:nvPr/>
          </p:nvGrpSpPr>
          <p:grpSpPr>
            <a:xfrm>
              <a:off x="4059237" y="2096119"/>
              <a:ext cx="3173412" cy="322263"/>
              <a:chOff x="3746500" y="2265363"/>
              <a:chExt cx="3173412" cy="322263"/>
            </a:xfrm>
          </p:grpSpPr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3746500" y="2265363"/>
                <a:ext cx="238125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4724400" y="2265363"/>
                <a:ext cx="238125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2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18"/>
              <p:cNvSpPr>
                <a:spLocks noChangeArrowheads="1"/>
              </p:cNvSpPr>
              <p:nvPr/>
            </p:nvSpPr>
            <p:spPr bwMode="auto">
              <a:xfrm>
                <a:off x="5702300" y="2265363"/>
                <a:ext cx="238125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2</a:t>
                </a: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6680200" y="2265363"/>
                <a:ext cx="23971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9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4" name="Textfeld 103"/>
            <p:cNvSpPr txBox="1"/>
            <p:nvPr/>
          </p:nvSpPr>
          <p:spPr>
            <a:xfrm>
              <a:off x="1521237" y="2049050"/>
              <a:ext cx="2364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isolierte Produktion</a:t>
              </a:r>
              <a:endParaRPr lang="de-DE" dirty="0"/>
            </a:p>
          </p:txBody>
        </p:sp>
      </p:grpSp>
      <p:cxnSp>
        <p:nvCxnSpPr>
          <p:cNvPr id="111" name="Gerade Verbindung mit Pfeil 110"/>
          <p:cNvCxnSpPr>
            <a:stCxn id="71" idx="3"/>
            <a:endCxn id="77" idx="0"/>
          </p:cNvCxnSpPr>
          <p:nvPr/>
        </p:nvCxnSpPr>
        <p:spPr>
          <a:xfrm>
            <a:off x="4306887" y="2877963"/>
            <a:ext cx="1827213" cy="440531"/>
          </a:xfrm>
          <a:prstGeom prst="straightConnector1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74" idx="1"/>
            <a:endCxn id="76" idx="0"/>
          </p:cNvCxnSpPr>
          <p:nvPr/>
        </p:nvCxnSpPr>
        <p:spPr>
          <a:xfrm flipH="1">
            <a:off x="5156200" y="2877963"/>
            <a:ext cx="1836737" cy="440531"/>
          </a:xfrm>
          <a:prstGeom prst="straightConnector1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8053" y="2052918"/>
            <a:ext cx="7670168" cy="419548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/>
              <a:t>Relationen </a:t>
            </a:r>
            <a:r>
              <a:rPr lang="de-DE" sz="2400" dirty="0"/>
              <a:t>zwischen verschiedenen </a:t>
            </a:r>
            <a:r>
              <a:rPr lang="de-DE" sz="2400" dirty="0" smtClean="0"/>
              <a:t>Produktionsfaktoren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viel </a:t>
            </a:r>
            <a:r>
              <a:rPr lang="de-DE" sz="2000" dirty="0"/>
              <a:t>Arbeit / Kapitalkosten </a:t>
            </a:r>
            <a:r>
              <a:rPr lang="de-DE" sz="2000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de-DE" sz="2000" dirty="0" smtClean="0"/>
              <a:t> </a:t>
            </a:r>
            <a:r>
              <a:rPr lang="de-DE" sz="2000" dirty="0"/>
              <a:t>hohe Kapitalkosten (Zinsen für Kredite)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komparative Kostenvorteile bei arbeitsintensiven Gütern (z.B. Teppiche)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viel Kapital / Arbeit </a:t>
            </a:r>
            <a:r>
              <a:rPr lang="de-DE" sz="2000" dirty="0">
                <a:solidFill>
                  <a:schemeClr val="bg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de-DE" sz="2000" dirty="0"/>
              <a:t> </a:t>
            </a:r>
            <a:r>
              <a:rPr lang="de-DE" sz="2000" dirty="0" smtClean="0"/>
              <a:t>hohe </a:t>
            </a:r>
            <a:r>
              <a:rPr lang="de-DE" sz="2000" dirty="0"/>
              <a:t>Löhne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komparative Kostenvorteile bei kapitalintensiven Gütern (z.B. </a:t>
            </a:r>
            <a:r>
              <a:rPr lang="de-DE" sz="1800" dirty="0" smtClean="0"/>
              <a:t>Maschinen</a:t>
            </a:r>
            <a:r>
              <a:rPr lang="de-DE" sz="18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keine Vollständige Spezialisierung auf arbeitsintensive Güter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Faktorproportionen-Theorie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046525" y="1591294"/>
            <a:ext cx="1629304" cy="2353956"/>
            <a:chOff x="8778665" y="1786096"/>
            <a:chExt cx="3143747" cy="454196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9" t="2309" r="10642" b="2413"/>
            <a:stretch/>
          </p:blipFill>
          <p:spPr>
            <a:xfrm>
              <a:off x="9227128" y="1786096"/>
              <a:ext cx="2246821" cy="3386578"/>
            </a:xfrm>
            <a:prstGeom prst="rect">
              <a:avLst/>
            </a:prstGeo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8778665" y="5259120"/>
              <a:ext cx="3143747" cy="106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Eli Heckscher</a:t>
              </a:r>
            </a:p>
            <a:p>
              <a:r>
                <a:rPr lang="de-DE" sz="1200" dirty="0" smtClean="0"/>
                <a:t>*1879, </a:t>
              </a:r>
              <a:r>
                <a:rPr lang="de-DE" sz="1200" dirty="0" smtClean="0">
                  <a:latin typeface="Century Gothic" panose="020B0502020202020204" pitchFamily="34" charset="0"/>
                </a:rPr>
                <a:t>†1952</a:t>
              </a:r>
              <a:endParaRPr lang="de-DE" sz="120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0010899" y="4203700"/>
            <a:ext cx="1664930" cy="2363844"/>
            <a:chOff x="8778665" y="1841740"/>
            <a:chExt cx="3143747" cy="446344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7128" y="1841740"/>
              <a:ext cx="2246822" cy="3262180"/>
            </a:xfrm>
            <a:prstGeom prst="rect">
              <a:avLst/>
            </a:prstGeo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feld 13"/>
            <p:cNvSpPr txBox="1"/>
            <p:nvPr/>
          </p:nvSpPr>
          <p:spPr>
            <a:xfrm>
              <a:off x="8778665" y="5259120"/>
              <a:ext cx="3143747" cy="104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Bertil Ohlin</a:t>
              </a:r>
            </a:p>
            <a:p>
              <a:r>
                <a:rPr lang="de-DE" sz="1200" dirty="0" smtClean="0"/>
                <a:t>*1899, </a:t>
              </a:r>
              <a:r>
                <a:rPr lang="de-DE" sz="1200" dirty="0" smtClean="0">
                  <a:latin typeface="Century Gothic" panose="020B0502020202020204" pitchFamily="34" charset="0"/>
                </a:rPr>
                <a:t>†1779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9489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281</Words>
  <Application>Microsoft Office PowerPoint</Application>
  <PresentationFormat>Breitbild</PresentationFormat>
  <Paragraphs>102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Symbol</vt:lpstr>
      <vt:lpstr>Wingdings 3</vt:lpstr>
      <vt:lpstr>Ion</vt:lpstr>
      <vt:lpstr>1_Ion</vt:lpstr>
      <vt:lpstr>Theoretische Grundlagen des internationalen Handels</vt:lpstr>
      <vt:lpstr>Inhalt</vt:lpstr>
      <vt:lpstr>Fakten</vt:lpstr>
      <vt:lpstr>Nicht-Verfügbarkeiten</vt:lpstr>
      <vt:lpstr>Absolute Kostenunterschiede</vt:lpstr>
      <vt:lpstr>Komparative Kostenvorteile</vt:lpstr>
      <vt:lpstr>PowerPoint-Präsentation</vt:lpstr>
      <vt:lpstr>PowerPoint-Präsentation</vt:lpstr>
      <vt:lpstr>Faktorproportionen-Theorie</vt:lpstr>
      <vt:lpstr>Produktlebenszyklus-Theorie</vt:lpstr>
      <vt:lpstr>Kritik</vt:lpstr>
      <vt:lpstr>Freihandel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Strukturen und Theorien internationaler Handelsbeziehungen</dc:title>
  <dc:creator>Daniel Högel</dc:creator>
  <cp:lastModifiedBy>Daniel Högel</cp:lastModifiedBy>
  <cp:revision>79</cp:revision>
  <dcterms:created xsi:type="dcterms:W3CDTF">2014-02-12T18:20:23Z</dcterms:created>
  <dcterms:modified xsi:type="dcterms:W3CDTF">2014-02-17T23:53:25Z</dcterms:modified>
</cp:coreProperties>
</file>